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</p:sldIdLst>
  <p:sldSz cx="6858000" cy="9144000" type="letter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292D76-F2CD-4BC1-960A-64E6D6D803E1}" v="7" dt="2022-06-11T23:45:18.5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84" autoAdjust="0"/>
    <p:restoredTop sz="94660"/>
  </p:normalViewPr>
  <p:slideViewPr>
    <p:cSldViewPr snapToGrid="0">
      <p:cViewPr>
        <p:scale>
          <a:sx n="75" d="100"/>
          <a:sy n="75" d="100"/>
        </p:scale>
        <p:origin x="1636" y="36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6637D-93A2-4002-AB21-20637FE48E44}" type="datetimeFigureOut">
              <a:rPr lang="es-CO" smtClean="0"/>
              <a:t>2022/06/13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3F83-6A13-4FAA-BC05-AA72D84194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73485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6637D-93A2-4002-AB21-20637FE48E44}" type="datetimeFigureOut">
              <a:rPr lang="es-CO" smtClean="0"/>
              <a:t>2022/06/13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3F83-6A13-4FAA-BC05-AA72D84194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0957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6637D-93A2-4002-AB21-20637FE48E44}" type="datetimeFigureOut">
              <a:rPr lang="es-CO" smtClean="0"/>
              <a:t>2022/06/13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3F83-6A13-4FAA-BC05-AA72D84194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90460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6637D-93A2-4002-AB21-20637FE48E44}" type="datetimeFigureOut">
              <a:rPr lang="es-CO" smtClean="0"/>
              <a:t>2022/06/13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3F83-6A13-4FAA-BC05-AA72D84194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9222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6637D-93A2-4002-AB21-20637FE48E44}" type="datetimeFigureOut">
              <a:rPr lang="es-CO" smtClean="0"/>
              <a:t>2022/06/13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3F83-6A13-4FAA-BC05-AA72D84194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5488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6637D-93A2-4002-AB21-20637FE48E44}" type="datetimeFigureOut">
              <a:rPr lang="es-CO" smtClean="0"/>
              <a:t>2022/06/13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3F83-6A13-4FAA-BC05-AA72D84194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23671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6637D-93A2-4002-AB21-20637FE48E44}" type="datetimeFigureOut">
              <a:rPr lang="es-CO" smtClean="0"/>
              <a:t>2022/06/13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3F83-6A13-4FAA-BC05-AA72D84194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6899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6637D-93A2-4002-AB21-20637FE48E44}" type="datetimeFigureOut">
              <a:rPr lang="es-CO" smtClean="0"/>
              <a:t>2022/06/13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3F83-6A13-4FAA-BC05-AA72D84194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52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6637D-93A2-4002-AB21-20637FE48E44}" type="datetimeFigureOut">
              <a:rPr lang="es-CO" smtClean="0"/>
              <a:t>2022/06/13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3F83-6A13-4FAA-BC05-AA72D84194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7619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6637D-93A2-4002-AB21-20637FE48E44}" type="datetimeFigureOut">
              <a:rPr lang="es-CO" smtClean="0"/>
              <a:t>2022/06/13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3F83-6A13-4FAA-BC05-AA72D84194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64971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6637D-93A2-4002-AB21-20637FE48E44}" type="datetimeFigureOut">
              <a:rPr lang="es-CO" smtClean="0"/>
              <a:t>2022/06/13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3F83-6A13-4FAA-BC05-AA72D84194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3406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6637D-93A2-4002-AB21-20637FE48E44}" type="datetimeFigureOut">
              <a:rPr lang="es-CO" smtClean="0"/>
              <a:t>2022/06/13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43F83-6A13-4FAA-BC05-AA72D84194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1637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78B1560D-B52D-4910-A49E-56802A8CC202}"/>
              </a:ext>
            </a:extLst>
          </p:cNvPr>
          <p:cNvSpPr/>
          <p:nvPr/>
        </p:nvSpPr>
        <p:spPr>
          <a:xfrm>
            <a:off x="251374" y="1373260"/>
            <a:ext cx="6120000" cy="25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Barlow" panose="00000500000000000000" pitchFamily="2" charset="0"/>
                <a:cs typeface="Arial"/>
              </a:rPr>
              <a:t>AGENDA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28564967-86A4-4D2A-BFF2-31E2408DFC65}"/>
              </a:ext>
            </a:extLst>
          </p:cNvPr>
          <p:cNvSpPr/>
          <p:nvPr/>
        </p:nvSpPr>
        <p:spPr>
          <a:xfrm>
            <a:off x="251374" y="1747486"/>
            <a:ext cx="4104000" cy="25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1000">
                <a:latin typeface="Barlow" panose="00000500000000000000" pitchFamily="2" charset="0"/>
                <a:cs typeface="Arial"/>
              </a:rPr>
              <a:t>1 Verifying the quorum.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A10DC7D4-FC77-42A1-B6EE-254387AAC4EB}"/>
              </a:ext>
            </a:extLst>
          </p:cNvPr>
          <p:cNvSpPr/>
          <p:nvPr/>
        </p:nvSpPr>
        <p:spPr>
          <a:xfrm>
            <a:off x="251374" y="2165914"/>
            <a:ext cx="4104000" cy="25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1000">
                <a:latin typeface="Barlow" panose="00000500000000000000" pitchFamily="2" charset="0"/>
                <a:cs typeface="Arial"/>
              </a:rPr>
              <a:t>2. Reading out the meeting´s agenda.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B9054CAC-0901-47B9-A52C-BBB0D8B22B05}"/>
              </a:ext>
            </a:extLst>
          </p:cNvPr>
          <p:cNvSpPr/>
          <p:nvPr/>
        </p:nvSpPr>
        <p:spPr>
          <a:xfrm>
            <a:off x="4411002" y="2165914"/>
            <a:ext cx="756000" cy="25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>
                <a:solidFill>
                  <a:schemeClr val="tx1"/>
                </a:solidFill>
                <a:latin typeface="Barlow" panose="00000500000000000000" pitchFamily="2" charset="0"/>
                <a:cs typeface="Arial"/>
              </a:rPr>
              <a:t>YES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7041FB9B-7ED2-4B29-9D8E-02471EACBCF1}"/>
              </a:ext>
            </a:extLst>
          </p:cNvPr>
          <p:cNvSpPr/>
          <p:nvPr/>
        </p:nvSpPr>
        <p:spPr>
          <a:xfrm>
            <a:off x="5216225" y="2165914"/>
            <a:ext cx="756000" cy="25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>
                <a:solidFill>
                  <a:schemeClr val="tx1"/>
                </a:solidFill>
                <a:latin typeface="Barlow" panose="00000500000000000000" pitchFamily="2" charset="0"/>
                <a:cs typeface="Arial"/>
              </a:rPr>
              <a:t>NO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55E0F106-16F3-4979-92A9-D9F312175E16}"/>
              </a:ext>
            </a:extLst>
          </p:cNvPr>
          <p:cNvSpPr/>
          <p:nvPr/>
        </p:nvSpPr>
        <p:spPr>
          <a:xfrm>
            <a:off x="4522784" y="2428877"/>
            <a:ext cx="532436" cy="25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0"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EC1B888A-4251-4CEC-8BD8-D11760783485}"/>
              </a:ext>
            </a:extLst>
          </p:cNvPr>
          <p:cNvSpPr/>
          <p:nvPr/>
        </p:nvSpPr>
        <p:spPr>
          <a:xfrm>
            <a:off x="5328007" y="2428877"/>
            <a:ext cx="532436" cy="25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0"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495AA531-212A-4B76-82DB-FCE516DD1BF8}"/>
              </a:ext>
            </a:extLst>
          </p:cNvPr>
          <p:cNvSpPr/>
          <p:nvPr/>
        </p:nvSpPr>
        <p:spPr>
          <a:xfrm>
            <a:off x="251374" y="2847318"/>
            <a:ext cx="4104000" cy="396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1000">
                <a:latin typeface="Barlow" panose="00000500000000000000" pitchFamily="2" charset="0"/>
                <a:cs typeface="Arial"/>
              </a:rPr>
              <a:t>3. Appointing the Chairman and Secretary to this meeting.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7A6DDB2E-98E6-4DE1-AF46-1D80ED6AC01B}"/>
              </a:ext>
            </a:extLst>
          </p:cNvPr>
          <p:cNvSpPr/>
          <p:nvPr/>
        </p:nvSpPr>
        <p:spPr>
          <a:xfrm>
            <a:off x="242661" y="3794724"/>
            <a:ext cx="4104000" cy="396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1000">
                <a:latin typeface="Barlow" panose="00000500000000000000" pitchFamily="2" charset="0"/>
                <a:cs typeface="Arial"/>
              </a:rPr>
              <a:t>4. Appointing a commission in charge of reviewing, approving and signing the minutes of this meeting.</a:t>
            </a: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A322387E-C396-4EC1-AF8A-30A7F3D54E54}"/>
              </a:ext>
            </a:extLst>
          </p:cNvPr>
          <p:cNvSpPr txBox="1"/>
          <p:nvPr/>
        </p:nvSpPr>
        <p:spPr>
          <a:xfrm>
            <a:off x="1703086" y="186958"/>
            <a:ext cx="4862814" cy="101566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r"/>
            <a:r>
              <a:rPr lang="en-US" sz="1200" dirty="0">
                <a:latin typeface="Barlow" panose="00000500000000000000" pitchFamily="2" charset="0"/>
                <a:cs typeface="Arial"/>
              </a:rPr>
              <a:t>Grupo de </a:t>
            </a:r>
            <a:r>
              <a:rPr lang="en-US" sz="1200" dirty="0" err="1">
                <a:latin typeface="Barlow" panose="00000500000000000000" pitchFamily="2" charset="0"/>
                <a:cs typeface="Arial"/>
              </a:rPr>
              <a:t>Inversiones</a:t>
            </a:r>
            <a:r>
              <a:rPr lang="en-US" sz="1200" dirty="0">
                <a:latin typeface="Barlow" panose="00000500000000000000" pitchFamily="2" charset="0"/>
                <a:cs typeface="Arial"/>
              </a:rPr>
              <a:t> Suramericana S.A. </a:t>
            </a:r>
          </a:p>
          <a:p>
            <a:pPr algn="r"/>
            <a:r>
              <a:rPr lang="en-US" sz="1200" dirty="0">
                <a:latin typeface="Barlow" panose="00000500000000000000" pitchFamily="2" charset="0"/>
                <a:cs typeface="Arial"/>
              </a:rPr>
              <a:t>Extraordinary Shareholders' Meeting</a:t>
            </a:r>
          </a:p>
          <a:p>
            <a:pPr algn="r"/>
            <a:r>
              <a:rPr lang="en-US" sz="1200">
                <a:latin typeface="Barlow" panose="00000500000000000000" pitchFamily="2" charset="0"/>
                <a:cs typeface="Arial"/>
              </a:rPr>
              <a:t>June 13, 2022, 9:00 a.m. </a:t>
            </a:r>
            <a:r>
              <a:rPr lang="en-US" sz="1200" dirty="0">
                <a:latin typeface="Barlow" panose="00000500000000000000" pitchFamily="2" charset="0"/>
                <a:cs typeface="Arial"/>
              </a:rPr>
              <a:t>(Colombia time) </a:t>
            </a:r>
          </a:p>
          <a:p>
            <a:pPr algn="r"/>
            <a:r>
              <a:rPr lang="en-US" sz="1200" dirty="0">
                <a:latin typeface="Barlow" panose="00000500000000000000" pitchFamily="2" charset="0"/>
                <a:cs typeface="Arial"/>
              </a:rPr>
              <a:t>Salón </a:t>
            </a:r>
            <a:r>
              <a:rPr lang="en-US" sz="1200" dirty="0" err="1">
                <a:latin typeface="Barlow" panose="00000500000000000000" pitchFamily="2" charset="0"/>
                <a:cs typeface="Arial"/>
              </a:rPr>
              <a:t>Siglo</a:t>
            </a:r>
            <a:r>
              <a:rPr lang="en-US" sz="1200" dirty="0">
                <a:latin typeface="Barlow" panose="00000500000000000000" pitchFamily="2" charset="0"/>
                <a:cs typeface="Arial"/>
              </a:rPr>
              <a:t> XXI of the Country Club </a:t>
            </a:r>
            <a:r>
              <a:rPr lang="en-US" sz="1200" dirty="0" err="1">
                <a:latin typeface="Barlow" panose="00000500000000000000" pitchFamily="2" charset="0"/>
                <a:cs typeface="Arial"/>
              </a:rPr>
              <a:t>Ejecutivos</a:t>
            </a:r>
            <a:r>
              <a:rPr lang="en-US" sz="1200" dirty="0">
                <a:latin typeface="Barlow" panose="00000500000000000000" pitchFamily="2" charset="0"/>
                <a:cs typeface="Arial"/>
              </a:rPr>
              <a:t>, located at the following address Diagonal 28, </a:t>
            </a:r>
            <a:r>
              <a:rPr lang="en-US" sz="1200" dirty="0" err="1">
                <a:latin typeface="Barlow" panose="00000500000000000000" pitchFamily="2" charset="0"/>
                <a:cs typeface="Arial"/>
              </a:rPr>
              <a:t>Kilómetro</a:t>
            </a:r>
            <a:r>
              <a:rPr lang="en-US" sz="1200" dirty="0">
                <a:latin typeface="Barlow" panose="00000500000000000000" pitchFamily="2" charset="0"/>
                <a:cs typeface="Arial"/>
              </a:rPr>
              <a:t> 5, Av. Las Palmas # 16 – 129, in Medellín.</a:t>
            </a:r>
          </a:p>
        </p:txBody>
      </p:sp>
      <p:pic>
        <p:nvPicPr>
          <p:cNvPr id="57" name="Picture 9" descr="logotipo grupo.png">
            <a:extLst>
              <a:ext uri="{FF2B5EF4-FFF2-40B4-BE49-F238E27FC236}">
                <a16:creationId xmlns:a16="http://schemas.microsoft.com/office/drawing/2014/main" id="{6D425678-47FC-45A0-BDDC-A68F853C6F2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3639" y="232678"/>
            <a:ext cx="1109447" cy="464182"/>
          </a:xfrm>
          <a:prstGeom prst="rect">
            <a:avLst/>
          </a:prstGeom>
        </p:spPr>
      </p:pic>
      <p:sp>
        <p:nvSpPr>
          <p:cNvPr id="65" name="Rectángulo 64">
            <a:extLst>
              <a:ext uri="{FF2B5EF4-FFF2-40B4-BE49-F238E27FC236}">
                <a16:creationId xmlns:a16="http://schemas.microsoft.com/office/drawing/2014/main" id="{F18F8E54-53BD-45F5-BE74-63C822A87733}"/>
              </a:ext>
            </a:extLst>
          </p:cNvPr>
          <p:cNvSpPr/>
          <p:nvPr/>
        </p:nvSpPr>
        <p:spPr>
          <a:xfrm>
            <a:off x="5942017" y="2161699"/>
            <a:ext cx="756000" cy="25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>
                <a:solidFill>
                  <a:schemeClr val="tx1"/>
                </a:solidFill>
                <a:latin typeface="Barlow" panose="00000500000000000000" pitchFamily="2" charset="0"/>
                <a:cs typeface="Arial"/>
              </a:rPr>
              <a:t>BLANK VOTE</a:t>
            </a:r>
          </a:p>
        </p:txBody>
      </p:sp>
      <p:sp>
        <p:nvSpPr>
          <p:cNvPr id="66" name="Rectángulo 65">
            <a:extLst>
              <a:ext uri="{FF2B5EF4-FFF2-40B4-BE49-F238E27FC236}">
                <a16:creationId xmlns:a16="http://schemas.microsoft.com/office/drawing/2014/main" id="{29D7908C-FF00-45E1-B74D-5A88A58B1FA3}"/>
              </a:ext>
            </a:extLst>
          </p:cNvPr>
          <p:cNvSpPr/>
          <p:nvPr/>
        </p:nvSpPr>
        <p:spPr>
          <a:xfrm>
            <a:off x="6053799" y="2428877"/>
            <a:ext cx="532436" cy="25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0"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67" name="Rectángulo 66">
            <a:extLst>
              <a:ext uri="{FF2B5EF4-FFF2-40B4-BE49-F238E27FC236}">
                <a16:creationId xmlns:a16="http://schemas.microsoft.com/office/drawing/2014/main" id="{6BD08F91-F38F-44C9-9FEC-470E8AFE374F}"/>
              </a:ext>
            </a:extLst>
          </p:cNvPr>
          <p:cNvSpPr/>
          <p:nvPr/>
        </p:nvSpPr>
        <p:spPr>
          <a:xfrm>
            <a:off x="4411002" y="2847318"/>
            <a:ext cx="756000" cy="396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>
                <a:solidFill>
                  <a:schemeClr val="tx1"/>
                </a:solidFill>
                <a:latin typeface="Barlow" panose="00000500000000000000" pitchFamily="2" charset="0"/>
                <a:cs typeface="Arial"/>
              </a:rPr>
              <a:t>YES</a:t>
            </a:r>
          </a:p>
        </p:txBody>
      </p:sp>
      <p:sp>
        <p:nvSpPr>
          <p:cNvPr id="68" name="Rectángulo 67">
            <a:extLst>
              <a:ext uri="{FF2B5EF4-FFF2-40B4-BE49-F238E27FC236}">
                <a16:creationId xmlns:a16="http://schemas.microsoft.com/office/drawing/2014/main" id="{E291B2B9-E569-43C4-AE75-596B024B9E94}"/>
              </a:ext>
            </a:extLst>
          </p:cNvPr>
          <p:cNvSpPr/>
          <p:nvPr/>
        </p:nvSpPr>
        <p:spPr>
          <a:xfrm>
            <a:off x="5216225" y="2847318"/>
            <a:ext cx="756000" cy="396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>
                <a:solidFill>
                  <a:schemeClr val="tx1"/>
                </a:solidFill>
                <a:latin typeface="Barlow" panose="00000500000000000000" pitchFamily="2" charset="0"/>
                <a:cs typeface="Arial"/>
              </a:rPr>
              <a:t>NO</a:t>
            </a:r>
          </a:p>
        </p:txBody>
      </p:sp>
      <p:sp>
        <p:nvSpPr>
          <p:cNvPr id="69" name="Rectángulo 68">
            <a:extLst>
              <a:ext uri="{FF2B5EF4-FFF2-40B4-BE49-F238E27FC236}">
                <a16:creationId xmlns:a16="http://schemas.microsoft.com/office/drawing/2014/main" id="{CB93FF10-34FC-4382-A26A-6EE9757E46B5}"/>
              </a:ext>
            </a:extLst>
          </p:cNvPr>
          <p:cNvSpPr/>
          <p:nvPr/>
        </p:nvSpPr>
        <p:spPr>
          <a:xfrm>
            <a:off x="4522784" y="3271335"/>
            <a:ext cx="532436" cy="25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0"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70" name="Rectángulo 69">
            <a:extLst>
              <a:ext uri="{FF2B5EF4-FFF2-40B4-BE49-F238E27FC236}">
                <a16:creationId xmlns:a16="http://schemas.microsoft.com/office/drawing/2014/main" id="{2B0579EF-9A17-4324-90D9-F749D9C11CCA}"/>
              </a:ext>
            </a:extLst>
          </p:cNvPr>
          <p:cNvSpPr/>
          <p:nvPr/>
        </p:nvSpPr>
        <p:spPr>
          <a:xfrm>
            <a:off x="5328007" y="3271335"/>
            <a:ext cx="532436" cy="25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0"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71" name="Rectángulo 70">
            <a:extLst>
              <a:ext uri="{FF2B5EF4-FFF2-40B4-BE49-F238E27FC236}">
                <a16:creationId xmlns:a16="http://schemas.microsoft.com/office/drawing/2014/main" id="{237C37B0-34C1-4234-9418-01151700EB76}"/>
              </a:ext>
            </a:extLst>
          </p:cNvPr>
          <p:cNvSpPr/>
          <p:nvPr/>
        </p:nvSpPr>
        <p:spPr>
          <a:xfrm>
            <a:off x="5942017" y="2847318"/>
            <a:ext cx="756000" cy="396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>
                <a:solidFill>
                  <a:schemeClr val="tx1"/>
                </a:solidFill>
                <a:latin typeface="Barlow" panose="00000500000000000000" pitchFamily="2" charset="0"/>
                <a:cs typeface="Arial"/>
              </a:rPr>
              <a:t>BLANK VOTE</a:t>
            </a:r>
          </a:p>
        </p:txBody>
      </p:sp>
      <p:sp>
        <p:nvSpPr>
          <p:cNvPr id="72" name="Rectángulo 71">
            <a:extLst>
              <a:ext uri="{FF2B5EF4-FFF2-40B4-BE49-F238E27FC236}">
                <a16:creationId xmlns:a16="http://schemas.microsoft.com/office/drawing/2014/main" id="{C3B7972A-96CE-4DE1-ADF3-0319D5EEB935}"/>
              </a:ext>
            </a:extLst>
          </p:cNvPr>
          <p:cNvSpPr/>
          <p:nvPr/>
        </p:nvSpPr>
        <p:spPr>
          <a:xfrm>
            <a:off x="6053799" y="3271335"/>
            <a:ext cx="532436" cy="25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0"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73" name="Rectángulo 72">
            <a:extLst>
              <a:ext uri="{FF2B5EF4-FFF2-40B4-BE49-F238E27FC236}">
                <a16:creationId xmlns:a16="http://schemas.microsoft.com/office/drawing/2014/main" id="{D603F545-B646-4C50-93F3-2F53C81BA295}"/>
              </a:ext>
            </a:extLst>
          </p:cNvPr>
          <p:cNvSpPr/>
          <p:nvPr/>
        </p:nvSpPr>
        <p:spPr>
          <a:xfrm>
            <a:off x="4411002" y="3791609"/>
            <a:ext cx="756000" cy="396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>
                <a:solidFill>
                  <a:schemeClr val="tx1"/>
                </a:solidFill>
                <a:latin typeface="Barlow" panose="00000500000000000000" pitchFamily="2" charset="0"/>
                <a:cs typeface="Arial"/>
              </a:rPr>
              <a:t>YES</a:t>
            </a:r>
          </a:p>
        </p:txBody>
      </p:sp>
      <p:sp>
        <p:nvSpPr>
          <p:cNvPr id="74" name="Rectángulo 73">
            <a:extLst>
              <a:ext uri="{FF2B5EF4-FFF2-40B4-BE49-F238E27FC236}">
                <a16:creationId xmlns:a16="http://schemas.microsoft.com/office/drawing/2014/main" id="{9801E001-7D3D-4F22-8357-F3CD3FBF71CA}"/>
              </a:ext>
            </a:extLst>
          </p:cNvPr>
          <p:cNvSpPr/>
          <p:nvPr/>
        </p:nvSpPr>
        <p:spPr>
          <a:xfrm>
            <a:off x="5216225" y="3791609"/>
            <a:ext cx="756000" cy="396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>
                <a:solidFill>
                  <a:schemeClr val="tx1"/>
                </a:solidFill>
                <a:latin typeface="Barlow" panose="00000500000000000000" pitchFamily="2" charset="0"/>
                <a:cs typeface="Arial"/>
              </a:rPr>
              <a:t>NO</a:t>
            </a:r>
          </a:p>
        </p:txBody>
      </p:sp>
      <p:sp>
        <p:nvSpPr>
          <p:cNvPr id="75" name="Rectángulo 74">
            <a:extLst>
              <a:ext uri="{FF2B5EF4-FFF2-40B4-BE49-F238E27FC236}">
                <a16:creationId xmlns:a16="http://schemas.microsoft.com/office/drawing/2014/main" id="{BA7125C5-37EB-4DB6-ACB0-332DBBC97ECE}"/>
              </a:ext>
            </a:extLst>
          </p:cNvPr>
          <p:cNvSpPr/>
          <p:nvPr/>
        </p:nvSpPr>
        <p:spPr>
          <a:xfrm>
            <a:off x="4522784" y="4206905"/>
            <a:ext cx="532436" cy="25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0"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76" name="Rectángulo 75">
            <a:extLst>
              <a:ext uri="{FF2B5EF4-FFF2-40B4-BE49-F238E27FC236}">
                <a16:creationId xmlns:a16="http://schemas.microsoft.com/office/drawing/2014/main" id="{FEB52E20-9530-4444-99A3-773C2A11C2E6}"/>
              </a:ext>
            </a:extLst>
          </p:cNvPr>
          <p:cNvSpPr/>
          <p:nvPr/>
        </p:nvSpPr>
        <p:spPr>
          <a:xfrm>
            <a:off x="5328007" y="4206905"/>
            <a:ext cx="532436" cy="25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0"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77" name="Rectángulo 76">
            <a:extLst>
              <a:ext uri="{FF2B5EF4-FFF2-40B4-BE49-F238E27FC236}">
                <a16:creationId xmlns:a16="http://schemas.microsoft.com/office/drawing/2014/main" id="{FCF7D0F4-3D47-4B23-94D6-8A3D24BE53B3}"/>
              </a:ext>
            </a:extLst>
          </p:cNvPr>
          <p:cNvSpPr/>
          <p:nvPr/>
        </p:nvSpPr>
        <p:spPr>
          <a:xfrm>
            <a:off x="5942017" y="3791609"/>
            <a:ext cx="756000" cy="396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>
                <a:solidFill>
                  <a:schemeClr val="tx1"/>
                </a:solidFill>
                <a:latin typeface="Barlow" panose="00000500000000000000" pitchFamily="2" charset="0"/>
                <a:cs typeface="Arial"/>
              </a:rPr>
              <a:t>BLANK VOTE</a:t>
            </a:r>
          </a:p>
        </p:txBody>
      </p:sp>
      <p:sp>
        <p:nvSpPr>
          <p:cNvPr id="78" name="Rectángulo 77">
            <a:extLst>
              <a:ext uri="{FF2B5EF4-FFF2-40B4-BE49-F238E27FC236}">
                <a16:creationId xmlns:a16="http://schemas.microsoft.com/office/drawing/2014/main" id="{B68B3491-1400-4A86-9BF6-D737F1A135A3}"/>
              </a:ext>
            </a:extLst>
          </p:cNvPr>
          <p:cNvSpPr/>
          <p:nvPr/>
        </p:nvSpPr>
        <p:spPr>
          <a:xfrm>
            <a:off x="6053799" y="4206905"/>
            <a:ext cx="532436" cy="25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0"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9693FC23-C291-42E2-99F1-23D1430DCF0E}"/>
              </a:ext>
            </a:extLst>
          </p:cNvPr>
          <p:cNvSpPr/>
          <p:nvPr/>
        </p:nvSpPr>
        <p:spPr>
          <a:xfrm>
            <a:off x="247012" y="4652525"/>
            <a:ext cx="4104000" cy="396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1000">
                <a:latin typeface="Barlow" panose="00000500000000000000" pitchFamily="2" charset="0"/>
                <a:cs typeface="Arial"/>
              </a:rPr>
              <a:t>5. Appointing a commission for verifying the ballots cast.</a:t>
            </a: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E28572E9-3069-4F4C-B899-1A5748787E20}"/>
              </a:ext>
            </a:extLst>
          </p:cNvPr>
          <p:cNvSpPr/>
          <p:nvPr/>
        </p:nvSpPr>
        <p:spPr>
          <a:xfrm>
            <a:off x="4415353" y="4649410"/>
            <a:ext cx="756000" cy="396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>
                <a:solidFill>
                  <a:schemeClr val="tx1"/>
                </a:solidFill>
                <a:latin typeface="Barlow" panose="00000500000000000000" pitchFamily="2" charset="0"/>
                <a:cs typeface="Arial"/>
              </a:rPr>
              <a:t>YES</a:t>
            </a:r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8FC0E998-08DC-4EF7-A83B-C84303E22D8F}"/>
              </a:ext>
            </a:extLst>
          </p:cNvPr>
          <p:cNvSpPr/>
          <p:nvPr/>
        </p:nvSpPr>
        <p:spPr>
          <a:xfrm>
            <a:off x="5220576" y="4649410"/>
            <a:ext cx="756000" cy="396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>
                <a:solidFill>
                  <a:schemeClr val="tx1"/>
                </a:solidFill>
                <a:latin typeface="Barlow" panose="00000500000000000000" pitchFamily="2" charset="0"/>
                <a:cs typeface="Arial"/>
              </a:rPr>
              <a:t>NO</a:t>
            </a:r>
          </a:p>
        </p:txBody>
      </p:sp>
      <p:sp>
        <p:nvSpPr>
          <p:cNvPr id="47" name="Rectángulo 46">
            <a:extLst>
              <a:ext uri="{FF2B5EF4-FFF2-40B4-BE49-F238E27FC236}">
                <a16:creationId xmlns:a16="http://schemas.microsoft.com/office/drawing/2014/main" id="{9CD0002B-3304-4444-BB9E-16BD730D7B33}"/>
              </a:ext>
            </a:extLst>
          </p:cNvPr>
          <p:cNvSpPr/>
          <p:nvPr/>
        </p:nvSpPr>
        <p:spPr>
          <a:xfrm>
            <a:off x="4527135" y="5029877"/>
            <a:ext cx="532436" cy="25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0"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48" name="Rectángulo 47">
            <a:extLst>
              <a:ext uri="{FF2B5EF4-FFF2-40B4-BE49-F238E27FC236}">
                <a16:creationId xmlns:a16="http://schemas.microsoft.com/office/drawing/2014/main" id="{D2511280-97F9-4BBE-8A1D-B48628249BA7}"/>
              </a:ext>
            </a:extLst>
          </p:cNvPr>
          <p:cNvSpPr/>
          <p:nvPr/>
        </p:nvSpPr>
        <p:spPr>
          <a:xfrm>
            <a:off x="5332358" y="5029877"/>
            <a:ext cx="532436" cy="25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0"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4B0A7439-DF9B-4ABA-AF36-71299F045A5B}"/>
              </a:ext>
            </a:extLst>
          </p:cNvPr>
          <p:cNvSpPr/>
          <p:nvPr/>
        </p:nvSpPr>
        <p:spPr>
          <a:xfrm>
            <a:off x="5946368" y="4649410"/>
            <a:ext cx="756000" cy="396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>
                <a:solidFill>
                  <a:schemeClr val="tx1"/>
                </a:solidFill>
                <a:latin typeface="Barlow" panose="00000500000000000000" pitchFamily="2" charset="0"/>
                <a:cs typeface="Arial"/>
              </a:rPr>
              <a:t>BLANK VOTE</a:t>
            </a:r>
          </a:p>
        </p:txBody>
      </p:sp>
      <p:sp>
        <p:nvSpPr>
          <p:cNvPr id="50" name="Rectángulo 49">
            <a:extLst>
              <a:ext uri="{FF2B5EF4-FFF2-40B4-BE49-F238E27FC236}">
                <a16:creationId xmlns:a16="http://schemas.microsoft.com/office/drawing/2014/main" id="{92742C75-7FBF-4A8D-8507-C6E7B0599CEA}"/>
              </a:ext>
            </a:extLst>
          </p:cNvPr>
          <p:cNvSpPr/>
          <p:nvPr/>
        </p:nvSpPr>
        <p:spPr>
          <a:xfrm>
            <a:off x="6058150" y="5029877"/>
            <a:ext cx="532436" cy="25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0"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51" name="Rectángulo 50">
            <a:extLst>
              <a:ext uri="{FF2B5EF4-FFF2-40B4-BE49-F238E27FC236}">
                <a16:creationId xmlns:a16="http://schemas.microsoft.com/office/drawing/2014/main" id="{8EE6BDD5-4513-4335-8731-10C85613FA33}"/>
              </a:ext>
            </a:extLst>
          </p:cNvPr>
          <p:cNvSpPr/>
          <p:nvPr/>
        </p:nvSpPr>
        <p:spPr>
          <a:xfrm>
            <a:off x="251364" y="5606118"/>
            <a:ext cx="4104000" cy="396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1000">
                <a:latin typeface="Barlow" panose="00000500000000000000" pitchFamily="2" charset="0"/>
                <a:cs typeface="Arial"/>
              </a:rPr>
              <a:t>6. Appointing a new Board of Directors for the Company.</a:t>
            </a:r>
          </a:p>
        </p:txBody>
      </p:sp>
      <p:sp>
        <p:nvSpPr>
          <p:cNvPr id="52" name="Rectángulo 51">
            <a:extLst>
              <a:ext uri="{FF2B5EF4-FFF2-40B4-BE49-F238E27FC236}">
                <a16:creationId xmlns:a16="http://schemas.microsoft.com/office/drawing/2014/main" id="{0986DD2D-A5BD-4EB6-BE70-F7309D7FC68D}"/>
              </a:ext>
            </a:extLst>
          </p:cNvPr>
          <p:cNvSpPr/>
          <p:nvPr/>
        </p:nvSpPr>
        <p:spPr>
          <a:xfrm>
            <a:off x="4419705" y="5603003"/>
            <a:ext cx="756000" cy="396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>
                <a:solidFill>
                  <a:schemeClr val="tx1"/>
                </a:solidFill>
                <a:latin typeface="Barlow" panose="00000500000000000000" pitchFamily="2" charset="0"/>
                <a:cs typeface="Arial"/>
              </a:rPr>
              <a:t>YES</a:t>
            </a:r>
          </a:p>
        </p:txBody>
      </p:sp>
      <p:sp>
        <p:nvSpPr>
          <p:cNvPr id="58" name="Rectángulo 57">
            <a:extLst>
              <a:ext uri="{FF2B5EF4-FFF2-40B4-BE49-F238E27FC236}">
                <a16:creationId xmlns:a16="http://schemas.microsoft.com/office/drawing/2014/main" id="{B013B1D6-9912-4E43-9692-1CAB6DD9E99E}"/>
              </a:ext>
            </a:extLst>
          </p:cNvPr>
          <p:cNvSpPr/>
          <p:nvPr/>
        </p:nvSpPr>
        <p:spPr>
          <a:xfrm>
            <a:off x="5950720" y="5603003"/>
            <a:ext cx="756000" cy="396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>
                <a:solidFill>
                  <a:schemeClr val="tx1"/>
                </a:solidFill>
                <a:latin typeface="Barlow" panose="00000500000000000000" pitchFamily="2" charset="0"/>
                <a:cs typeface="Arial"/>
              </a:rPr>
              <a:t>BLANK VOTE</a:t>
            </a:r>
          </a:p>
        </p:txBody>
      </p:sp>
      <p:sp>
        <p:nvSpPr>
          <p:cNvPr id="61" name="Rectángulo 60">
            <a:extLst>
              <a:ext uri="{FF2B5EF4-FFF2-40B4-BE49-F238E27FC236}">
                <a16:creationId xmlns:a16="http://schemas.microsoft.com/office/drawing/2014/main" id="{C3366AF9-B6AB-423A-A4D2-6FF814ABEB70}"/>
              </a:ext>
            </a:extLst>
          </p:cNvPr>
          <p:cNvSpPr/>
          <p:nvPr/>
        </p:nvSpPr>
        <p:spPr>
          <a:xfrm>
            <a:off x="250957" y="6079260"/>
            <a:ext cx="4104000" cy="252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1000">
                <a:solidFill>
                  <a:schemeClr val="tx1"/>
                </a:solidFill>
                <a:latin typeface="Arial"/>
                <a:cs typeface="Arial"/>
              </a:rPr>
              <a:t>Independent members: </a:t>
            </a:r>
            <a:r>
              <a:rPr lang="en-US" sz="1000" b="1">
                <a:solidFill>
                  <a:schemeClr val="tx1"/>
                </a:solidFill>
                <a:latin typeface="Arial"/>
                <a:cs typeface="Arial"/>
              </a:rPr>
              <a:t>Please vote for one single list only</a:t>
            </a:r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4FCC4D21-CF9B-4F97-B6E2-753404D6F749}"/>
              </a:ext>
            </a:extLst>
          </p:cNvPr>
          <p:cNvSpPr/>
          <p:nvPr/>
        </p:nvSpPr>
        <p:spPr>
          <a:xfrm>
            <a:off x="277214" y="6389062"/>
            <a:ext cx="4140000" cy="39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1000" b="1">
                <a:solidFill>
                  <a:schemeClr val="tx1"/>
                </a:solidFill>
                <a:latin typeface="Arial"/>
                <a:cs typeface="Arial"/>
              </a:rPr>
              <a:t>List 1 </a:t>
            </a:r>
            <a:r>
              <a:rPr lang="en-US" sz="1000">
                <a:solidFill>
                  <a:schemeClr val="tx1"/>
                </a:solidFill>
                <a:latin typeface="Arial"/>
                <a:cs typeface="Arial"/>
              </a:rPr>
              <a:t>| As proposed by Grupo Argos: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tx1"/>
                </a:solidFill>
                <a:latin typeface="Arial"/>
                <a:cs typeface="Arial"/>
              </a:rPr>
              <a:t>Jaime Bermúdez Merizalde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tx1"/>
                </a:solidFill>
                <a:latin typeface="Arial"/>
                <a:cs typeface="Arial"/>
              </a:rPr>
              <a:t>Maria Carolina Uribe Arango</a:t>
            </a:r>
          </a:p>
          <a:p>
            <a:endParaRPr lang="es-CO" sz="10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4" name="Rectángulo 63">
            <a:extLst>
              <a:ext uri="{FF2B5EF4-FFF2-40B4-BE49-F238E27FC236}">
                <a16:creationId xmlns:a16="http://schemas.microsoft.com/office/drawing/2014/main" id="{2BEB310E-CA7E-44D7-B543-32025B4AB0BF}"/>
              </a:ext>
            </a:extLst>
          </p:cNvPr>
          <p:cNvSpPr/>
          <p:nvPr/>
        </p:nvSpPr>
        <p:spPr>
          <a:xfrm>
            <a:off x="271002" y="6989507"/>
            <a:ext cx="4140000" cy="4073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1000" b="1">
                <a:solidFill>
                  <a:schemeClr val="tx1"/>
                </a:solidFill>
                <a:latin typeface="Arial"/>
                <a:cs typeface="Arial"/>
              </a:rPr>
              <a:t>List 2 </a:t>
            </a:r>
            <a:r>
              <a:rPr lang="en-US" sz="1000">
                <a:solidFill>
                  <a:schemeClr val="tx1"/>
                </a:solidFill>
                <a:latin typeface="Arial"/>
                <a:cs typeface="Arial"/>
              </a:rPr>
              <a:t>| As proposed by JGDB HOLDING S.A.S.: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tx1"/>
                </a:solidFill>
                <a:latin typeface="Arial"/>
                <a:cs typeface="Arial"/>
              </a:rPr>
              <a:t>José Luis Suárez Parra</a:t>
            </a:r>
          </a:p>
          <a:p>
            <a:endParaRPr lang="en-US" sz="10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81" name="Rectángulo 80">
            <a:extLst>
              <a:ext uri="{FF2B5EF4-FFF2-40B4-BE49-F238E27FC236}">
                <a16:creationId xmlns:a16="http://schemas.microsoft.com/office/drawing/2014/main" id="{423C86C0-4224-41FC-B967-3637381A6CD2}"/>
              </a:ext>
            </a:extLst>
          </p:cNvPr>
          <p:cNvSpPr/>
          <p:nvPr/>
        </p:nvSpPr>
        <p:spPr>
          <a:xfrm>
            <a:off x="206661" y="7456554"/>
            <a:ext cx="4104000" cy="252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1000">
                <a:solidFill>
                  <a:schemeClr val="tx1"/>
                </a:solidFill>
                <a:latin typeface="Arial"/>
                <a:cs typeface="Arial"/>
              </a:rPr>
              <a:t>Independent members: </a:t>
            </a:r>
            <a:r>
              <a:rPr lang="en-US" sz="1000" b="1">
                <a:solidFill>
                  <a:schemeClr val="tx1"/>
                </a:solidFill>
                <a:latin typeface="Arial"/>
                <a:cs typeface="Arial"/>
              </a:rPr>
              <a:t>Please vote for one single list only</a:t>
            </a:r>
          </a:p>
        </p:txBody>
      </p:sp>
      <p:sp>
        <p:nvSpPr>
          <p:cNvPr id="82" name="Rectángulo 81">
            <a:extLst>
              <a:ext uri="{FF2B5EF4-FFF2-40B4-BE49-F238E27FC236}">
                <a16:creationId xmlns:a16="http://schemas.microsoft.com/office/drawing/2014/main" id="{48021B12-A309-41F6-95D9-E9C7BEB29D53}"/>
              </a:ext>
            </a:extLst>
          </p:cNvPr>
          <p:cNvSpPr/>
          <p:nvPr/>
        </p:nvSpPr>
        <p:spPr>
          <a:xfrm>
            <a:off x="206661" y="7795811"/>
            <a:ext cx="4140000" cy="39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1000" b="1">
                <a:solidFill>
                  <a:schemeClr val="tx1"/>
                </a:solidFill>
                <a:latin typeface="Arial"/>
                <a:cs typeface="Arial"/>
              </a:rPr>
              <a:t>List 1 </a:t>
            </a:r>
            <a:r>
              <a:rPr lang="en-US" sz="1000">
                <a:solidFill>
                  <a:schemeClr val="tx1"/>
                </a:solidFill>
                <a:latin typeface="Arial"/>
                <a:cs typeface="Arial"/>
              </a:rPr>
              <a:t>| As proposed by Grupo Argos: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tx1"/>
                </a:solidFill>
                <a:latin typeface="Arial"/>
                <a:cs typeface="Arial"/>
              </a:rPr>
              <a:t>Jorge Mario Velásquez Jaramillo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tx1"/>
                </a:solidFill>
                <a:latin typeface="Arial"/>
                <a:cs typeface="Arial"/>
              </a:rPr>
              <a:t>Alejandro Piedrahita Borrero</a:t>
            </a:r>
          </a:p>
        </p:txBody>
      </p:sp>
      <p:sp>
        <p:nvSpPr>
          <p:cNvPr id="83" name="Rectángulo 82">
            <a:extLst>
              <a:ext uri="{FF2B5EF4-FFF2-40B4-BE49-F238E27FC236}">
                <a16:creationId xmlns:a16="http://schemas.microsoft.com/office/drawing/2014/main" id="{64462BEB-0A6F-4199-8D48-4D54F4E32E49}"/>
              </a:ext>
            </a:extLst>
          </p:cNvPr>
          <p:cNvSpPr/>
          <p:nvPr/>
        </p:nvSpPr>
        <p:spPr>
          <a:xfrm>
            <a:off x="170661" y="8357449"/>
            <a:ext cx="4140000" cy="7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1000" b="1">
                <a:solidFill>
                  <a:schemeClr val="tx1"/>
                </a:solidFill>
                <a:latin typeface="Arial"/>
                <a:cs typeface="Arial"/>
              </a:rPr>
              <a:t>List 2</a:t>
            </a:r>
            <a:r>
              <a:rPr lang="en-US" sz="1000">
                <a:solidFill>
                  <a:schemeClr val="tx1"/>
                </a:solidFill>
                <a:latin typeface="Arial"/>
                <a:cs typeface="Arial"/>
              </a:rPr>
              <a:t> | As proposed by JGDB HOLDING S.A.S.: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tx1"/>
                </a:solidFill>
                <a:latin typeface="Arial"/>
                <a:cs typeface="Arial"/>
              </a:rPr>
              <a:t>Gabriel Gilinski Kardonski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tx1"/>
                </a:solidFill>
                <a:latin typeface="Arial"/>
                <a:cs typeface="Arial"/>
              </a:rPr>
              <a:t>Angela Maria Tafur</a:t>
            </a:r>
          </a:p>
        </p:txBody>
      </p:sp>
      <p:sp>
        <p:nvSpPr>
          <p:cNvPr id="84" name="Rectángulo 83">
            <a:extLst>
              <a:ext uri="{FF2B5EF4-FFF2-40B4-BE49-F238E27FC236}">
                <a16:creationId xmlns:a16="http://schemas.microsoft.com/office/drawing/2014/main" id="{BCCFD783-E161-42E3-9F92-0369FCFEFDD8}"/>
              </a:ext>
            </a:extLst>
          </p:cNvPr>
          <p:cNvSpPr/>
          <p:nvPr/>
        </p:nvSpPr>
        <p:spPr>
          <a:xfrm>
            <a:off x="4444402" y="6453720"/>
            <a:ext cx="532436" cy="25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0"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85" name="Rectángulo 84">
            <a:extLst>
              <a:ext uri="{FF2B5EF4-FFF2-40B4-BE49-F238E27FC236}">
                <a16:creationId xmlns:a16="http://schemas.microsoft.com/office/drawing/2014/main" id="{3A8EC6FC-8862-4186-9456-1CF7B24F9949}"/>
              </a:ext>
            </a:extLst>
          </p:cNvPr>
          <p:cNvSpPr/>
          <p:nvPr/>
        </p:nvSpPr>
        <p:spPr>
          <a:xfrm>
            <a:off x="5975417" y="6453720"/>
            <a:ext cx="532436" cy="25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0"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86" name="Rectángulo 85">
            <a:extLst>
              <a:ext uri="{FF2B5EF4-FFF2-40B4-BE49-F238E27FC236}">
                <a16:creationId xmlns:a16="http://schemas.microsoft.com/office/drawing/2014/main" id="{1D48BA92-00B1-43E5-9F01-EF52AE2061B4}"/>
              </a:ext>
            </a:extLst>
          </p:cNvPr>
          <p:cNvSpPr/>
          <p:nvPr/>
        </p:nvSpPr>
        <p:spPr>
          <a:xfrm>
            <a:off x="4440044" y="7041554"/>
            <a:ext cx="532436" cy="25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0"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87" name="Rectángulo 86">
            <a:extLst>
              <a:ext uri="{FF2B5EF4-FFF2-40B4-BE49-F238E27FC236}">
                <a16:creationId xmlns:a16="http://schemas.microsoft.com/office/drawing/2014/main" id="{4EF9EBEF-9684-4C79-A171-381641D8E6ED}"/>
              </a:ext>
            </a:extLst>
          </p:cNvPr>
          <p:cNvSpPr/>
          <p:nvPr/>
        </p:nvSpPr>
        <p:spPr>
          <a:xfrm>
            <a:off x="5971059" y="7041554"/>
            <a:ext cx="532436" cy="25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0"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88" name="Rectángulo 87">
            <a:extLst>
              <a:ext uri="{FF2B5EF4-FFF2-40B4-BE49-F238E27FC236}">
                <a16:creationId xmlns:a16="http://schemas.microsoft.com/office/drawing/2014/main" id="{826F9C7A-98EA-4A22-8F99-03FC15B67311}"/>
              </a:ext>
            </a:extLst>
          </p:cNvPr>
          <p:cNvSpPr/>
          <p:nvPr/>
        </p:nvSpPr>
        <p:spPr>
          <a:xfrm>
            <a:off x="4440048" y="7877573"/>
            <a:ext cx="532436" cy="25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0"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89" name="Rectángulo 88">
            <a:extLst>
              <a:ext uri="{FF2B5EF4-FFF2-40B4-BE49-F238E27FC236}">
                <a16:creationId xmlns:a16="http://schemas.microsoft.com/office/drawing/2014/main" id="{E01D0F08-116E-46C6-BF99-9EDB9F53618A}"/>
              </a:ext>
            </a:extLst>
          </p:cNvPr>
          <p:cNvSpPr/>
          <p:nvPr/>
        </p:nvSpPr>
        <p:spPr>
          <a:xfrm>
            <a:off x="5971063" y="7877573"/>
            <a:ext cx="532436" cy="25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0"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90" name="Rectángulo 89">
            <a:extLst>
              <a:ext uri="{FF2B5EF4-FFF2-40B4-BE49-F238E27FC236}">
                <a16:creationId xmlns:a16="http://schemas.microsoft.com/office/drawing/2014/main" id="{05D40DB2-C452-46D2-BAFE-5CF81D8A1508}"/>
              </a:ext>
            </a:extLst>
          </p:cNvPr>
          <p:cNvSpPr/>
          <p:nvPr/>
        </p:nvSpPr>
        <p:spPr>
          <a:xfrm>
            <a:off x="4435690" y="8465407"/>
            <a:ext cx="532436" cy="25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0"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91" name="Rectángulo 90">
            <a:extLst>
              <a:ext uri="{FF2B5EF4-FFF2-40B4-BE49-F238E27FC236}">
                <a16:creationId xmlns:a16="http://schemas.microsoft.com/office/drawing/2014/main" id="{9957300A-B3B0-4BF7-9865-981E0FBC69C0}"/>
              </a:ext>
            </a:extLst>
          </p:cNvPr>
          <p:cNvSpPr/>
          <p:nvPr/>
        </p:nvSpPr>
        <p:spPr>
          <a:xfrm>
            <a:off x="5966705" y="8465407"/>
            <a:ext cx="532436" cy="25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0"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9276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</TotalTime>
  <Words>236</Words>
  <Application>Microsoft Office PowerPoint</Application>
  <PresentationFormat>Carta (216 x 279 mm)</PresentationFormat>
  <Paragraphs>38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Barlow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 Mesa Gomez</dc:creator>
  <cp:lastModifiedBy>John Edier Riaño</cp:lastModifiedBy>
  <cp:revision>6</cp:revision>
  <cp:lastPrinted>2022-04-12T21:35:02Z</cp:lastPrinted>
  <dcterms:created xsi:type="dcterms:W3CDTF">2022-03-17T20:44:20Z</dcterms:created>
  <dcterms:modified xsi:type="dcterms:W3CDTF">2022-06-13T20:47:20Z</dcterms:modified>
</cp:coreProperties>
</file>